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61" r:id="rId9"/>
    <p:sldId id="262" r:id="rId10"/>
    <p:sldId id="265" r:id="rId11"/>
    <p:sldId id="263" r:id="rId12"/>
    <p:sldId id="264" r:id="rId13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8F2D"/>
    <a:srgbClr val="00E300"/>
    <a:srgbClr val="F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8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1435100"/>
            <a:ext cx="7772400" cy="965199"/>
          </a:xfrm>
          <a:solidFill>
            <a:srgbClr val="F48F2D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2725738"/>
            <a:ext cx="6858000" cy="474662"/>
          </a:xfrm>
          <a:solidFill>
            <a:schemeClr val="lt1">
              <a:alpha val="74000"/>
            </a:schemeClr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C4BD5-F891-4EDD-96EF-1155B17EFAD3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E3268-47EE-4226-8F41-4C4C0BFDD0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0779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48F2D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lt1">
              <a:alpha val="81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DCEDD-59C0-4C50-BE0D-FBEE072FA0A6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9B817-6CE4-4583-8EDA-6C87C8EDEC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9527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86C5F-CBDE-4A1F-A2FD-B5C6010FF799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AE6BD-FB44-48F3-8338-216F1DC3AB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15701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FB3A8-59C5-435E-9027-27653AA01BFA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12F45-06FF-4AC7-85A6-EFF81227A6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75488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4D2C6-C6FC-4040-859B-A270AC19ECC6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BD7B1-01EB-4392-B53A-D1C847BDB2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46372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46D69-97A9-4718-900E-02B838CFB271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FC64C-E320-475E-B1A1-D0AD86ECA8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3217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9F273-90F9-4E53-9534-2B0FDB088E53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02A9E-2886-4AFE-904B-6C2E5532C4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7292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7F30B-A49E-4A03-840A-BFBE0AD2A596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60EDD-BC22-4BC6-825D-32DFFD8366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1056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71FBF-B893-4D21-BDEA-F63EDFE1EE78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5E01B-293E-44E4-B1A3-148DB465CC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8602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D28CB-7E5D-406C-B031-2D656A1B76ED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31662-B8EE-4A1A-A450-F18AE2FBB8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6283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2BBB8-54EB-4C22-9C24-D77E6ABB3136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A0D95-F0E0-4357-AABE-DE6CC82198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8496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B5E802-F6F6-481E-9220-425C521BC496}" type="datetimeFigureOut">
              <a:rPr lang="ru-RU"/>
              <a:pPr>
                <a:defRPr/>
              </a:pPr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540AF0-088F-46EC-BD0C-DC49F9FEB9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oq-wSpvKvY" TargetMode="External"/><Relationship Id="rId7" Type="http://schemas.openxmlformats.org/officeDocument/2006/relationships/image" Target="../media/image19.jpeg"/><Relationship Id="rId2" Type="http://schemas.openxmlformats.org/officeDocument/2006/relationships/hyperlink" Target="https://www.youtube.com/watch?v=tCZyTlALva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my.mail.ru/mail/ilinanl/video/3603/4517.html?from=videoplaye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90772" y="2103119"/>
            <a:ext cx="4946904" cy="1023189"/>
          </a:xfrm>
          <a:prstGeom prst="roundRect">
            <a:avLst/>
          </a:prstGeom>
          <a:ln w="28575"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</a:p>
          <a:p>
            <a:pPr algn="ctr"/>
            <a:r>
              <a:rPr lang="ru-RU" sz="2400" b="1" dirty="0" smtClean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«Загадочная дорожка»</a:t>
            </a:r>
            <a:endParaRPr lang="ru-RU" sz="2400" b="1" dirty="0">
              <a:ln w="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73376" y="5712218"/>
            <a:ext cx="4107688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fontAlgn="auto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31B6FD"/>
              </a:buClr>
              <a:buSzPct val="100000"/>
            </a:pPr>
            <a:r>
              <a:rPr lang="ru-RU" b="1" dirty="0">
                <a:solidFill>
                  <a:prstClr val="black"/>
                </a:solidFill>
                <a:latin typeface="Times New Roman"/>
              </a:rPr>
              <a:t>Нижегородская область                                                                                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 panose="02020603050405020304" pitchFamily="18" charset="0"/>
              </a:rPr>
              <a:t>р. п. Дальнее Константиново                                                                            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 panose="02020603050405020304" pitchFamily="18" charset="0"/>
              </a:rPr>
              <a:t>2017 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 panose="02020603050405020304" pitchFamily="18" charset="0"/>
              </a:rPr>
              <a:t>год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0772" y="479343"/>
            <a:ext cx="7674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детский сад «Солнышко»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97864" y="4135862"/>
            <a:ext cx="5550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1" fontAlgn="auto" hangingPunct="1">
              <a:spcBef>
                <a:spcPct val="20000"/>
              </a:spcBef>
              <a:spcAft>
                <a:spcPts val="1000"/>
              </a:spcAft>
              <a:buClr>
                <a:srgbClr val="31B6FD"/>
              </a:buClr>
              <a:buSzPct val="100000"/>
            </a:pPr>
            <a:r>
              <a:rPr lang="ru-RU" b="1" u="sng" dirty="0">
                <a:solidFill>
                  <a:prstClr val="black"/>
                </a:solidFill>
                <a:latin typeface="Times New Roman"/>
                <a:cs typeface="Times New Roman"/>
              </a:rPr>
              <a:t>Автор исследовательской работы: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                                                               воспитанники 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/>
              </a:rPr>
              <a:t>подготовительной  группы:                 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                                              </a:t>
            </a:r>
            <a:r>
              <a:rPr lang="ru-RU" b="1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Китова</a:t>
            </a:r>
            <a:r>
              <a:rPr lang="ru-RU" b="1" smtClean="0">
                <a:solidFill>
                  <a:prstClr val="black"/>
                </a:solidFill>
                <a:latin typeface="Times New Roman"/>
                <a:cs typeface="Times New Roman"/>
              </a:rPr>
              <a:t> Анна, </a:t>
            </a:r>
            <a:r>
              <a:rPr lang="ru-RU" b="1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Шкаривский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 Иван.                                                                       </a:t>
            </a:r>
            <a:r>
              <a:rPr lang="ru-RU" b="1" u="sng" dirty="0" smtClean="0">
                <a:solidFill>
                  <a:prstClr val="black"/>
                </a:solidFill>
                <a:latin typeface="Times New Roman"/>
                <a:cs typeface="Times New Roman"/>
              </a:rPr>
              <a:t>Руководитель </a:t>
            </a:r>
            <a:r>
              <a:rPr lang="ru-RU" b="1" u="sng" dirty="0">
                <a:solidFill>
                  <a:prstClr val="black"/>
                </a:solidFill>
                <a:latin typeface="Times New Roman"/>
                <a:cs typeface="Times New Roman"/>
              </a:rPr>
              <a:t>исследовательской </a:t>
            </a:r>
            <a:r>
              <a:rPr lang="ru-RU" b="1" u="sng" dirty="0" smtClean="0">
                <a:solidFill>
                  <a:prstClr val="black"/>
                </a:solidFill>
                <a:latin typeface="Times New Roman"/>
                <a:cs typeface="Times New Roman"/>
              </a:rPr>
              <a:t>работы:                                                             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учитель 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/>
              </a:rPr>
              <a:t>– логопед Ромашова Ольга Владимировна</a:t>
            </a:r>
            <a:endParaRPr lang="ru-RU" b="1" dirty="0">
              <a:solidFill>
                <a:prstClr val="black"/>
              </a:solidFill>
              <a:latin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8386" y="603504"/>
            <a:ext cx="2151126" cy="475488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509" y="1293223"/>
            <a:ext cx="7106194" cy="52927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Ночное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небо всегда завораживало людей своей бездонной глубиной и величественным сиянием множества звезд.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Наблюдая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звездами, можно заметить серебристую полосу, образованную звездами. В древние времена люди назвали ее «Млечный Путь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Почему же на ночном небе видна такая «звездная дорожка» и что она собой представляет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Я включила телевизор и показывали программу о космосе, где говорили о Млечном пути, но к сожалению, она уже заканчивалась, и я мало, что узнала.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Мне стало интересно узнать историю его возникновения.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043721" y="3777215"/>
            <a:ext cx="5291763" cy="2701962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342900" indent="-342900">
              <a:buAutoNum type="arabicPeriod"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легендами возникновения   Млечного пути.</a:t>
            </a:r>
          </a:p>
          <a:p>
            <a:pPr marL="342900" indent="-342900">
              <a:buAutoNum type="arabicPeriod"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Выяснить актуальность темы.</a:t>
            </a:r>
          </a:p>
          <a:p>
            <a:pPr marL="342900" indent="-342900">
              <a:buAutoNum type="arabicPeriod"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Подтверждение гипотезы возникновения Млечного Пути.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1207" y="726988"/>
            <a:ext cx="5278701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возникает Млечный Путь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6683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9776" y="456565"/>
            <a:ext cx="2103120" cy="73215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6032" y="1627632"/>
            <a:ext cx="4965192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предположили, что Млечный путь – это скопления множества далёких звёзд. 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2" name="AutoShape 2" descr="https://fs00.infourok.ru/images/doc/219/3696/3/img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https://fs00.infourok.ru/images/doc/219/3696/3/img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s://fs00.infourok.ru/images/doc/219/3696/3/img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019" y="4097869"/>
            <a:ext cx="4170025" cy="2383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768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4815" y="670124"/>
            <a:ext cx="5266944" cy="452431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Я спросила у ребят, что такое Млечный путь? Но они не слышали о нём. Только Ваня сказал, что он видел в энциклопедии, которая находится на книжной полке иллюстрации о планетах, звёздах, кометах. Может там мы узнаем, что такое Млечный путь и как он возникает? 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Там</a:t>
            </a:r>
            <a:r>
              <a:rPr lang="ru-RU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много непонятно и мы обратились к Ольге Владимировне за помощью. Из рассказа Ольги Владимировны мы узнали как возникает Млечный путь, легенду возникновения Млечного пути.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G:\Млечный путь\фото\к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7840" y="1931114"/>
            <a:ext cx="3566160" cy="2353503"/>
          </a:xfrm>
          <a:prstGeom prst="rect">
            <a:avLst/>
          </a:prstGeom>
          <a:noFill/>
        </p:spPr>
      </p:pic>
      <p:pic>
        <p:nvPicPr>
          <p:cNvPr id="4099" name="Picture 3" descr="G:\Млечный путь\фото\DSC007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794" y="4024682"/>
            <a:ext cx="3981500" cy="265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5301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4328" y="429133"/>
            <a:ext cx="3611880" cy="832739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Легенда Млечного Пути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мифологическом происхождении Млечного пути существует множество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легенд.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Одна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них гласит, что однажды богиня Гера кормила молоком Геракла и часть молока разлилась по небу в виде молочной дорожки, которую люди так и назвали — Млечный Путь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Мы сделали вывод,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 название как Млечный Путь получил от древнегреческих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мифов.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741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322" y="328549"/>
            <a:ext cx="4757166" cy="1325563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Учёные, которые занимались возникновением Млечного Пути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8983" y="1801367"/>
            <a:ext cx="6705844" cy="3081529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Свою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тайну Млечный Путь приоткрыл только в 1610 г. Именно тогда был изобретен первый телескоп, который и использовал Галилео Галилей. Знаменитый ученый увидел в прибор, что Млечный Путь - это настоящее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скопление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звезд, которые при рассмотрении невооруженным глазом сливались в сплошную слабо мерцающую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полосу. 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Открытие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Вильяма Гершеля. Исследования позволили сделать вывод о том, что Млечный Путь – это своеобразный звездный остров, в котором расположено и наше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Солнце.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Николай Коперник (1473 – 1543) – польский астроном. Первым из учёных заявил, что Земля вращается вокруг Солнца.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космоса была и будет актуальной во все времена.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20" t="28880" r="60079" b="11120"/>
          <a:stretch/>
        </p:blipFill>
        <p:spPr>
          <a:xfrm>
            <a:off x="7354824" y="523566"/>
            <a:ext cx="1450604" cy="18757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824" y="2520885"/>
            <a:ext cx="1450604" cy="1773693"/>
          </a:xfrm>
          <a:prstGeom prst="rect">
            <a:avLst/>
          </a:prstGeom>
        </p:spPr>
      </p:pic>
      <p:pic>
        <p:nvPicPr>
          <p:cNvPr id="6" name="Рисунок 5" descr="F:\Млечный путь\проект Почему возникает млечн\Николай Коперник.jpg"/>
          <p:cNvPicPr/>
          <p:nvPr/>
        </p:nvPicPr>
        <p:blipFill rotWithShape="1">
          <a:blip r:embed="rId4"/>
          <a:srcRect l="45825" t="18994" r="15161" b="23377"/>
          <a:stretch/>
        </p:blipFill>
        <p:spPr bwMode="auto">
          <a:xfrm>
            <a:off x="7354824" y="4416116"/>
            <a:ext cx="1499615" cy="1984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96" y="4930338"/>
            <a:ext cx="3431721" cy="19276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355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8444" y="215153"/>
            <a:ext cx="6313796" cy="2110036"/>
          </a:xfrm>
        </p:spPr>
        <p:txBody>
          <a:bodyPr/>
          <a:lstStyle/>
          <a:p>
            <a:pPr marL="0" lvl="0" indent="0" eaLnBrk="0" hangingPunct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ы решили 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проверить свою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гипотезу,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Млечный путь – это скопления множества далёких звёзд. </a:t>
            </a:r>
          </a:p>
          <a:p>
            <a:pPr marL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Рисование: «Млечный путь глазами детей».</a:t>
            </a:r>
            <a:endPara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Средства: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Ватман А4, акварельные краски,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банки с водой,             пакет,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тряпочки.</a:t>
            </a:r>
            <a:endParaRPr lang="ru-RU" sz="1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бумаге получаются скопления звёзд, как на небосводе.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:\DCIM\156MSDCF\DSC007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437" y="2498657"/>
            <a:ext cx="2729148" cy="1816696"/>
          </a:xfrm>
          <a:prstGeom prst="rect">
            <a:avLst/>
          </a:prstGeom>
          <a:noFill/>
        </p:spPr>
      </p:pic>
      <p:pic>
        <p:nvPicPr>
          <p:cNvPr id="1026" name="Picture 2" descr="H:\DCIM\156MSDCF\DSC008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449" y="4612341"/>
            <a:ext cx="2787630" cy="1855695"/>
          </a:xfrm>
          <a:prstGeom prst="rect">
            <a:avLst/>
          </a:prstGeom>
          <a:noFill/>
        </p:spPr>
      </p:pic>
      <p:pic>
        <p:nvPicPr>
          <p:cNvPr id="1027" name="Picture 3" descr="H:\DCIM\156MSDCF\DSC008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4287" y="2499232"/>
            <a:ext cx="2933473" cy="1952781"/>
          </a:xfrm>
          <a:prstGeom prst="rect">
            <a:avLst/>
          </a:prstGeom>
          <a:noFill/>
        </p:spPr>
      </p:pic>
      <p:pic>
        <p:nvPicPr>
          <p:cNvPr id="1029" name="Picture 5" descr="H:\DCIM\156MSDCF\DSC008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96107" y="712694"/>
            <a:ext cx="2409422" cy="1603925"/>
          </a:xfrm>
          <a:prstGeom prst="rect">
            <a:avLst/>
          </a:prstGeom>
          <a:noFill/>
        </p:spPr>
      </p:pic>
      <p:pic>
        <p:nvPicPr>
          <p:cNvPr id="1030" name="Picture 6" descr="H:\DCIM\156MSDCF\DSC00844.JPG"/>
          <p:cNvPicPr>
            <a:picLocks noChangeAspect="1" noChangeArrowheads="1"/>
          </p:cNvPicPr>
          <p:nvPr/>
        </p:nvPicPr>
        <p:blipFill>
          <a:blip r:embed="rId6" cstate="print"/>
          <a:srcRect l="9071" t="14635" r="19949" b="12887"/>
          <a:stretch>
            <a:fillRect/>
          </a:stretch>
        </p:blipFill>
        <p:spPr bwMode="auto">
          <a:xfrm>
            <a:off x="6212542" y="2446703"/>
            <a:ext cx="2849680" cy="1937037"/>
          </a:xfrm>
          <a:prstGeom prst="rect">
            <a:avLst/>
          </a:prstGeom>
          <a:noFill/>
        </p:spPr>
      </p:pic>
      <p:pic>
        <p:nvPicPr>
          <p:cNvPr id="1031" name="Picture 7" descr="H:\DCIM\156MSDCF\DSC00845.JPG"/>
          <p:cNvPicPr>
            <a:picLocks noChangeAspect="1" noChangeArrowheads="1"/>
          </p:cNvPicPr>
          <p:nvPr/>
        </p:nvPicPr>
        <p:blipFill>
          <a:blip r:embed="rId7" cstate="print"/>
          <a:srcRect l="15225" t="7222" r="10727" b="12730"/>
          <a:stretch>
            <a:fillRect/>
          </a:stretch>
        </p:blipFill>
        <p:spPr bwMode="auto">
          <a:xfrm>
            <a:off x="6367770" y="4497082"/>
            <a:ext cx="2776230" cy="1997848"/>
          </a:xfrm>
          <a:prstGeom prst="rect">
            <a:avLst/>
          </a:prstGeom>
          <a:noFill/>
        </p:spPr>
      </p:pic>
      <p:pic>
        <p:nvPicPr>
          <p:cNvPr id="1032" name="Picture 8" descr="H:\DCIM\156MSDCF\DSC0084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39036" y="4529417"/>
            <a:ext cx="3174918" cy="2113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5582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4660" y="587254"/>
            <a:ext cx="3500789" cy="457200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Выяснения вопроса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6354" y="1688465"/>
            <a:ext cx="8515350" cy="3505327"/>
          </a:xfrm>
        </p:spPr>
        <p:txBody>
          <a:bodyPr/>
          <a:lstStyle/>
          <a:p>
            <a:pPr marL="0" lv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Изучив иллюстрированный атлас о млечном Пути мы узнали, что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жителям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больших городов, сияющих электрическими огнями, Млечный путь не виден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Но если взглянуть на небо в ясную ночь где – </a:t>
            </a:r>
            <a:r>
              <a:rPr lang="ru-RU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нибудь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подальше от мегаполисов, можно различить простирающуюся через весь небосвод призрачную полосу. 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Полной информации было мало, и мы обратились к интернет – ресурсам, где просмотрели видео – ролик «Что такое Млечный Путь?»</a:t>
            </a:r>
          </a:p>
          <a:p>
            <a:pPr marL="0" indent="0">
              <a:buNone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https://www.youtube.com/watch?v=tCZyTlALvaM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После просмотра мультфильма, мы узнали, Млечный путь – скопление звёзд и сила тяготения не позволяет им разбегаться по всей Вселенной, а удерживает друг друга.</a:t>
            </a:r>
          </a:p>
          <a:p>
            <a:pPr marL="0" indent="0">
              <a:buNone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https://www.youtube.com/watch?v=_oq-wSpvKvY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Полоса скопления звёзд, которая соединяется в единое целое, образуя диск, мы и называем в качестве Млечного Пути.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231921"/>
            <a:ext cx="2431598" cy="13658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2" y="169237"/>
            <a:ext cx="2604677" cy="1463096"/>
          </a:xfrm>
          <a:prstGeom prst="rect">
            <a:avLst/>
          </a:prstGeom>
        </p:spPr>
      </p:pic>
      <p:pic>
        <p:nvPicPr>
          <p:cNvPr id="1026" name="Picture 2" descr="H:\DCIM\156MSDCF\DSC0070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18" y="5081451"/>
            <a:ext cx="2668736" cy="1776549"/>
          </a:xfrm>
          <a:prstGeom prst="rect">
            <a:avLst/>
          </a:prstGeom>
          <a:noFill/>
        </p:spPr>
      </p:pic>
      <p:pic>
        <p:nvPicPr>
          <p:cNvPr id="1028" name="Picture 4" descr="H:\DCIM\156MSDCF\DSC007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5143" y="4892749"/>
            <a:ext cx="2952206" cy="19652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6002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0944" y="694309"/>
            <a:ext cx="2526030" cy="576707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Звуки звёзд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4359" y="2459523"/>
            <a:ext cx="8053252" cy="1041324"/>
          </a:xfrm>
        </p:spPr>
        <p:txBody>
          <a:bodyPr/>
          <a:lstStyle/>
          <a:p>
            <a:pPr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pPr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http://my.mail.ru/mail/ilinanl/video/3603/4517.html?from=videoplayer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358" y="1536192"/>
            <a:ext cx="809244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Чтобы почувствовать и представить красоту звёздного неба Ольга Владимировна провела с нами упражнения для релаксации «Млечный Путь».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H:\DCIM\156MSDCF\DSC007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011" y="3544406"/>
            <a:ext cx="4219302" cy="2808639"/>
          </a:xfrm>
          <a:prstGeom prst="rect">
            <a:avLst/>
          </a:prstGeom>
          <a:noFill/>
        </p:spPr>
      </p:pic>
      <p:pic>
        <p:nvPicPr>
          <p:cNvPr id="2050" name="Picture 2" descr="H:\DCIM\156MSDCF\DSC007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0167" y="3566160"/>
            <a:ext cx="4110857" cy="2736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656" y="520573"/>
            <a:ext cx="2334006" cy="604139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 название как Млечный Путь получил от древнегреческих мифов. </a:t>
            </a:r>
          </a:p>
          <a:p>
            <a:pPr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космоса была и будет актуальной во все времена.</a:t>
            </a:r>
          </a:p>
          <a:p>
            <a:pPr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бумаге получаются скопления звёзд, как на небосводе. </a:t>
            </a:r>
          </a:p>
          <a:p>
            <a:pPr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Полоса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скопления звёзд, которая соединяется в единое целое, образуя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диск,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и называем в качестве Млечного Пути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v"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283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4007" y="762236"/>
            <a:ext cx="2681478" cy="704723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1. Марк А.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Гарлик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Иллюстрированный Атлас. Вселенная, Москва 2014.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2. Звезды и планеты. Атлас звездного неба.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Ридпат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Я., 2004.                                                                 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3. Интернет – ресурсы.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989" y="3957363"/>
            <a:ext cx="1352550" cy="1714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006" y="4084754"/>
            <a:ext cx="1327947" cy="19038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751</TotalTime>
  <Words>758</Words>
  <Application>Microsoft Office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Введение</vt:lpstr>
      <vt:lpstr>Слайд 3</vt:lpstr>
      <vt:lpstr>Гипотеза</vt:lpstr>
      <vt:lpstr>Слайд 5</vt:lpstr>
      <vt:lpstr>Легенда Млечного Пути</vt:lpstr>
      <vt:lpstr>Учёные, которые занимались возникновением Млечного Пути</vt:lpstr>
      <vt:lpstr>Слайд 8</vt:lpstr>
      <vt:lpstr>Выяснения вопроса</vt:lpstr>
      <vt:lpstr>Звуки звёзд</vt:lpstr>
      <vt:lpstr>Результаты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Инна</dc:creator>
  <cp:lastModifiedBy>ADMIN</cp:lastModifiedBy>
  <cp:revision>75</cp:revision>
  <dcterms:created xsi:type="dcterms:W3CDTF">2015-02-19T20:52:53Z</dcterms:created>
  <dcterms:modified xsi:type="dcterms:W3CDTF">2017-03-07T07:35:37Z</dcterms:modified>
</cp:coreProperties>
</file>